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74" r:id="rId10"/>
    <p:sldId id="265" r:id="rId11"/>
    <p:sldId id="266" r:id="rId12"/>
    <p:sldId id="275" r:id="rId13"/>
    <p:sldId id="264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0"/>
    <p:restoredTop sz="94774"/>
  </p:normalViewPr>
  <p:slideViewPr>
    <p:cSldViewPr snapToGrid="0" snapToObjects="1">
      <p:cViewPr>
        <p:scale>
          <a:sx n="105" d="100"/>
          <a:sy n="105" d="100"/>
        </p:scale>
        <p:origin x="104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4E8E2-26B8-474E-A1CB-C371CB854DFF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BD410-258A-2247-8107-62D86D8B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1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122C0-19CA-7543-A4B3-62FCBAB8F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B9FB9-520E-C041-BBC8-CF8632BD3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33D39-539A-D342-8E13-F4FDFB6E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617347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A120A6AA-F7D0-EF4B-A528-DB2EC3266C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766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C7139-7A45-894E-A76A-6013BEDF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8762A0-B665-7341-AF86-48E346BB5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31579-B72F-BA48-896D-41BA176E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2EBED0-DB03-964F-A45E-1BD64762592B}" type="datetime1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89B24-A4C5-AC4C-81F0-EEE65BABA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F30E6-FAD4-D042-87E6-A40A25A4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5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018B7C-E564-B142-A784-5518C9D2B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98DD3-3BE2-7346-8704-7A91A2886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21CAA-6E43-4B4B-A8BA-55471289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BE080-125E-0849-8041-326DD1383F9D}" type="datetime1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2002B-E8AB-0A4C-9596-F93F6D790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CA8FE-9819-1042-8AEB-483CBA41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2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88CD0-B2B5-C54E-8460-DD8CF0AE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9E695-1268-AD47-956C-42AE9A2F2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2D6E3-C79D-9B40-9CB8-BAA56C91B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469DE-DED4-DA46-94E4-2B7DC6BAB3F2}" type="datetime1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F93E2-C8E6-9D4C-8DFF-5987A9732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45A1F-0334-474E-9F95-094FE846C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5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A3A35-9515-9D4C-BB42-05681B984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C54D9-4FD0-584A-A1CB-86C515310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8F4F0-7A24-5D4B-B397-D537ED6D7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EDAEE-2C61-B642-84E6-9798E38D7C8F}" type="datetime1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F038B-CAFC-A944-9199-B1209532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28F1E-E719-FD4A-8465-4582B91E3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4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3B3B-99A2-4040-943D-8F82AE3F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DCA7E-77C3-7D4E-8E34-6472C5B29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70E36-E139-7342-8B98-6D99B020C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B013D-A2B1-BB4F-84C4-E35CCEB68F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A1714A-8A39-D541-BE1A-B441C83B2382}" type="datetime1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619CD-95AF-E048-BB37-581B9F505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C5B6B6-C730-A24C-8E4E-F9141EFE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69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104D-26E2-EB41-9B0C-6CB93A19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A9ABD-D10E-BF47-B13F-7FDB2C69D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9C412-3B91-8B4C-B0D1-74D0EB1F2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75E563-4499-744B-BB51-7CAC89CA08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D63CA2-8799-814E-80FF-9F70FDEE4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2C2E4A-F732-8B43-914A-4086D5DB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519C1-1CA6-C343-99E7-78E5D5EDE895}" type="datetime1">
              <a:rPr lang="en-US" smtClean="0"/>
              <a:t>4/7/21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46DADD-0FB5-6A43-85F5-F523842B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3F5DB5-5314-414A-AD92-A3E8654F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3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C79A-0169-4B40-865B-BE888CAD4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991DE-1830-BA43-BC0A-BF8F2C497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6D1B9-7664-4B4E-B570-6AFCA281B23B}" type="datetime1">
              <a:rPr lang="en-US" smtClean="0"/>
              <a:t>4/7/21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D9A38C-4424-CD42-A711-2AA32955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36781E-28DE-FE4D-8482-6CDD712B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13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B97CD6-3A04-9840-B29A-521341A3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E744B4-C289-E841-B469-3B785AB169C5}" type="datetime1">
              <a:rPr lang="en-US" smtClean="0"/>
              <a:t>4/7/21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FE1D6-BF6D-FD44-9DD5-35FE2E264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5022F-3A6F-3545-A2B8-49A6B3720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163-B198-1549-BB71-46B1EBE6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32D66-AD69-7B49-80C7-D19E34F15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F4230-661D-1644-95A4-868FB04C4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5E2B-1F53-5D46-9BA8-F15646D2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853EF2-6A87-F541-95C7-23C5C91EBAA7}" type="datetime1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B61FE-85EF-2241-9AC7-4DDC132F3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9CBBA-A59D-594C-BB0A-FBF669200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4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CC926-186D-9D45-809F-3387BD849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5AA55-C5E8-C247-8227-70C86DAA3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03B3F2-38C8-7243-B39E-C599EBEB3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CA5C2-8D4C-6146-8FFC-07A9AC41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08B28-88A4-A542-840B-95DD14D91DBB}" type="datetime1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B8168-DB7A-CB45-A78D-435AA329F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DE52-F97C-7745-826A-A6D15962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2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A508A2-9B22-7842-AA2D-1643F6C8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9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C7451-D19B-BF4B-9016-48355C036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4872"/>
            <a:ext cx="10515600" cy="274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1DF4D-4B6F-8C4C-B652-5E50BB937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8864" y="61737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>
                    <a:lumMod val="65000"/>
                  </a:schemeClr>
                </a:solidFill>
                <a:latin typeface="Futura Condensed" pitchFamily="2" charset="0"/>
              </a:defRPr>
            </a:lvl1pPr>
          </a:lstStyle>
          <a:p>
            <a:fld id="{0EA06EDC-222F-974C-A288-FB57E0A5B422}" type="slidenum">
              <a:rPr lang="en-US" smtClean="0"/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FUTURA CONDENSED" pitchFamily="2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833AF81-0A64-5F48-9463-D2DCC12DE8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9936" y="6087218"/>
            <a:ext cx="538264" cy="5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9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Futura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bg1">
              <a:lumMod val="65000"/>
            </a:schemeClr>
          </a:solidFill>
          <a:latin typeface="Futura Book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bg1">
              <a:lumMod val="65000"/>
            </a:schemeClr>
          </a:solidFill>
          <a:latin typeface="Futura Book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bg1">
              <a:lumMod val="65000"/>
            </a:schemeClr>
          </a:solidFill>
          <a:latin typeface="Futura Book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1">
              <a:lumMod val="65000"/>
            </a:schemeClr>
          </a:solidFill>
          <a:latin typeface="Futura Book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1">
              <a:lumMod val="65000"/>
            </a:schemeClr>
          </a:solidFill>
          <a:latin typeface="Futura Book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bloomberg.com/opinion/articles/2021-03-07/debranding-is-the-new-branding-for-burger-king-warner-bros?utm_source=pocket-newta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32D8-1749-A94E-B80F-EA97E9B762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Whim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B780B7-01DE-4644-8C3E-315C279289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Logo Design &amp; Branding Exercise</a:t>
            </a:r>
          </a:p>
        </p:txBody>
      </p:sp>
    </p:spTree>
    <p:extLst>
      <p:ext uri="{BB962C8B-B14F-4D97-AF65-F5344CB8AC3E}">
        <p14:creationId xmlns:p14="http://schemas.microsoft.com/office/powerpoint/2010/main" val="71206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733C-7FE4-AB44-B65C-CE858D68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29301"/>
            <a:ext cx="4416972" cy="2747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Brand look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 simple neutral appearance allows us a sort of blank canvas for color imagery to stand out.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Dark spaces remind us of the absence of light and the promise of illumination.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Similar to a B&amp;W that forces the viewer to focus on the actor’s emotion and dramatic lighting effects that sway the mindset.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5F066-97A2-4649-B21A-A8E9621C97ED}"/>
              </a:ext>
            </a:extLst>
          </p:cNvPr>
          <p:cNvSpPr/>
          <p:nvPr/>
        </p:nvSpPr>
        <p:spPr>
          <a:xfrm>
            <a:off x="0" y="0"/>
            <a:ext cx="2007476" cy="20074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69DA2-81AB-F641-AF94-10DBC08E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738"/>
            <a:ext cx="4143703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#1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CB2F1BA-749E-A54D-B2D5-99D7E2035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416" y="2186152"/>
            <a:ext cx="6353879" cy="437230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C999D-C496-A04F-8A96-27FCCC1464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7176" y="384364"/>
            <a:ext cx="3322358" cy="1514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E1B970-F397-9B42-8B7D-8B1ECA33CA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16992" y="384364"/>
            <a:ext cx="1708848" cy="235777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9D18E2-5EBD-6041-91E5-5A02E569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2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733C-7FE4-AB44-B65C-CE858D68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29301"/>
            <a:ext cx="4416972" cy="33673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Title: </a:t>
            </a:r>
            <a:r>
              <a:rPr lang="en-US" sz="1800" dirty="0">
                <a:solidFill>
                  <a:schemeClr val="tx1"/>
                </a:solidFill>
              </a:rPr>
              <a:t>Shapes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Basic geometric shapes are the building blocks for all things creative.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This design is a moving variety of possibilities where the logo itself could change randomly.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We have the ability here to make the viewer experience a Whim production  as a point of entry.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5F066-97A2-4649-B21A-A8E9621C97ED}"/>
              </a:ext>
            </a:extLst>
          </p:cNvPr>
          <p:cNvSpPr/>
          <p:nvPr/>
        </p:nvSpPr>
        <p:spPr>
          <a:xfrm>
            <a:off x="0" y="0"/>
            <a:ext cx="2007476" cy="20074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69DA2-81AB-F641-AF94-10DBC08E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738"/>
            <a:ext cx="4143703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385705-E092-3948-ADE4-75A99F3DD5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52539" y="517092"/>
            <a:ext cx="6539525" cy="298076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CC24F-50E1-1E4A-B58E-D5CFE51E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10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45B45-5CEE-D146-AD8D-0A1E842D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02A08F-CBE1-D34A-98AB-2632D6F31B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1724" y="1520374"/>
            <a:ext cx="6998516" cy="320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35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733C-7FE4-AB44-B65C-CE858D68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29301"/>
            <a:ext cx="4416972" cy="31150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Brand look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Multi primary and secondary colors bring life and vibrancy to the look.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 shapes can be used in interesting ways to interact with images, type, etc.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Typography look is happy and flexible with it’s roundness.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5F066-97A2-4649-B21A-A8E9621C97ED}"/>
              </a:ext>
            </a:extLst>
          </p:cNvPr>
          <p:cNvSpPr/>
          <p:nvPr/>
        </p:nvSpPr>
        <p:spPr>
          <a:xfrm>
            <a:off x="0" y="0"/>
            <a:ext cx="2007476" cy="20074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69DA2-81AB-F641-AF94-10DBC08E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738"/>
            <a:ext cx="4143703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FEA06-D2B1-B24D-B654-7FAB0B173D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1416" y="1801484"/>
            <a:ext cx="6353878" cy="437230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31CC8-542E-594C-99C8-9B76AD508F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60602" y="287127"/>
            <a:ext cx="3322356" cy="151435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F67E9-FC08-EF41-8F8A-E2568F9C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5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733C-7FE4-AB44-B65C-CE858D68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29301"/>
            <a:ext cx="4616668" cy="33673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Title: </a:t>
            </a:r>
            <a:r>
              <a:rPr lang="en-US" sz="1800" dirty="0">
                <a:solidFill>
                  <a:schemeClr val="tx1"/>
                </a:solidFill>
              </a:rPr>
              <a:t>Line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Drawing is a starting point for most creative expression and concept development.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This logo can be a literal thread of discovery and intrigue with it’s almost incomplete, work-in-progress nature.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I see this as inviting invention as in the children’s book </a:t>
            </a:r>
            <a:r>
              <a:rPr lang="en-US" sz="1800" i="1" dirty="0"/>
              <a:t>Harold and the Purple Crayon</a:t>
            </a:r>
            <a:r>
              <a:rPr lang="en-US" sz="1800" dirty="0"/>
              <a:t> by Crockett Johnson</a:t>
            </a:r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5F066-97A2-4649-B21A-A8E9621C97ED}"/>
              </a:ext>
            </a:extLst>
          </p:cNvPr>
          <p:cNvSpPr/>
          <p:nvPr/>
        </p:nvSpPr>
        <p:spPr>
          <a:xfrm>
            <a:off x="0" y="0"/>
            <a:ext cx="2007476" cy="20074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69DA2-81AB-F641-AF94-10DBC08E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738"/>
            <a:ext cx="4143703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#3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7DEA7FA-C08B-FE48-9D90-38E3250FC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1" b="3166"/>
          <a:stretch/>
        </p:blipFill>
        <p:spPr>
          <a:xfrm>
            <a:off x="7400251" y="3471896"/>
            <a:ext cx="1629103" cy="222471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BBD004-91B3-524A-81B2-03E2C45FE7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21027" y="511357"/>
            <a:ext cx="7387552" cy="336730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100EBA-7AEF-1345-89C7-B5A25C6E4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56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733C-7FE4-AB44-B65C-CE858D68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29301"/>
            <a:ext cx="4416972" cy="31150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Brand look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 play with line art  as a directional to lead the viewers eye sets up the architecture in a given format.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 simple typography plays with upper and lower case in words and color to bring life to the communications.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Think linear motion as on-site way to show patrons thru the experience.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5F066-97A2-4649-B21A-A8E9621C97ED}"/>
              </a:ext>
            </a:extLst>
          </p:cNvPr>
          <p:cNvSpPr/>
          <p:nvPr/>
        </p:nvSpPr>
        <p:spPr>
          <a:xfrm>
            <a:off x="0" y="0"/>
            <a:ext cx="2007476" cy="20074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69DA2-81AB-F641-AF94-10DBC08E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738"/>
            <a:ext cx="4143703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#3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4545B-33D6-5A4D-9BBB-9FCA20BB74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1416" y="1678292"/>
            <a:ext cx="6353878" cy="43723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B9E1AF-E836-D84B-9011-520CA712C0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65402" y="-153051"/>
            <a:ext cx="5301688" cy="241655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FB6C6-C35B-7545-9311-F42878C0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28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733C-7FE4-AB44-B65C-CE858D68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29301"/>
            <a:ext cx="4616668" cy="33673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Title: </a:t>
            </a:r>
            <a:r>
              <a:rPr lang="en-US" sz="1800" dirty="0">
                <a:solidFill>
                  <a:schemeClr val="tx1"/>
                </a:solidFill>
              </a:rPr>
              <a:t>Mobile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Action and movement are suggested in this logo direction where angles of view change the way we see it.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Like a puppeteer who uses all his senses to make a character alive.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 physical uses of a mobile create a 3D moment indicative of the experience they are about to embark.</a:t>
            </a:r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5F066-97A2-4649-B21A-A8E9621C97ED}"/>
              </a:ext>
            </a:extLst>
          </p:cNvPr>
          <p:cNvSpPr/>
          <p:nvPr/>
        </p:nvSpPr>
        <p:spPr>
          <a:xfrm>
            <a:off x="0" y="0"/>
            <a:ext cx="2007476" cy="20074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69DA2-81AB-F641-AF94-10DBC08E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738"/>
            <a:ext cx="4143703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#4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C422A-F809-7340-B633-43C11D9E8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5" t="6125" r="21766" b="7360"/>
          <a:stretch/>
        </p:blipFill>
        <p:spPr>
          <a:xfrm>
            <a:off x="6096000" y="1133856"/>
            <a:ext cx="5567540" cy="39782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B6E7A-B880-F749-90CC-C1109BB8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14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733C-7FE4-AB44-B65C-CE858D68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29301"/>
            <a:ext cx="4616668" cy="33673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Brand Look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Imbalance is the beauty of asymmetry in this design philosophy.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Lightened muted tones set up a breezy soft color palette.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Typography is classic mix of regular and condensed to suggest flexibility.</a:t>
            </a:r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5F066-97A2-4649-B21A-A8E9621C97ED}"/>
              </a:ext>
            </a:extLst>
          </p:cNvPr>
          <p:cNvSpPr/>
          <p:nvPr/>
        </p:nvSpPr>
        <p:spPr>
          <a:xfrm>
            <a:off x="0" y="0"/>
            <a:ext cx="2007476" cy="20074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69DA2-81AB-F641-AF94-10DBC08E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738"/>
            <a:ext cx="4143703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#4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B8E66-C89B-6F42-8B24-EF49614C97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1416" y="1666519"/>
            <a:ext cx="6353877" cy="43723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2841D-4F5B-974E-9A31-6FABD121D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0" r="21842"/>
          <a:stretch/>
        </p:blipFill>
        <p:spPr>
          <a:xfrm>
            <a:off x="2287081" y="268224"/>
            <a:ext cx="2585905" cy="204888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2C146-B7A3-EF48-BFED-A6F9E236B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8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733C-7FE4-AB44-B65C-CE858D68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29301"/>
            <a:ext cx="4616668" cy="33673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Title: </a:t>
            </a:r>
            <a:r>
              <a:rPr lang="en-US" sz="1800" dirty="0">
                <a:solidFill>
                  <a:schemeClr val="tx1"/>
                </a:solidFill>
              </a:rPr>
              <a:t>Scribble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A mess if color and artistic spirit fuel the bold statement of this logo.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There’s a child-like retro vibe that doesn’t stay within the lines.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Each day of performance a new sign is created with the previous one used for PR and fund raising efforts.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5F066-97A2-4649-B21A-A8E9621C97ED}"/>
              </a:ext>
            </a:extLst>
          </p:cNvPr>
          <p:cNvSpPr/>
          <p:nvPr/>
        </p:nvSpPr>
        <p:spPr>
          <a:xfrm>
            <a:off x="0" y="0"/>
            <a:ext cx="2007476" cy="20074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69DA2-81AB-F641-AF94-10DBC08E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738"/>
            <a:ext cx="4143703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#5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72F61-956D-DB4F-801F-7CB256D4D4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79650" y="1161393"/>
            <a:ext cx="8935419" cy="407283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B5019-465D-8944-A073-31A8F44E0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01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733C-7FE4-AB44-B65C-CE858D68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29301"/>
            <a:ext cx="4616668" cy="33673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Brand Look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Organized chaos defines the feeling one may get when seeing this material.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 artistic quality can be expanded upon, open to creativity for all.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Think stenciling for guerilla marketing.</a:t>
            </a:r>
          </a:p>
          <a:p>
            <a:pPr>
              <a:lnSpc>
                <a:spcPct val="120000"/>
              </a:lnSpc>
            </a:pPr>
            <a:endParaRPr lang="en-US" sz="1800" dirty="0"/>
          </a:p>
          <a:p>
            <a:pPr>
              <a:lnSpc>
                <a:spcPct val="120000"/>
              </a:lnSpc>
            </a:pPr>
            <a:endParaRPr lang="en-US" sz="1800" dirty="0"/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5F066-97A2-4649-B21A-A8E9621C97ED}"/>
              </a:ext>
            </a:extLst>
          </p:cNvPr>
          <p:cNvSpPr/>
          <p:nvPr/>
        </p:nvSpPr>
        <p:spPr>
          <a:xfrm>
            <a:off x="0" y="0"/>
            <a:ext cx="2007476" cy="20074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69DA2-81AB-F641-AF94-10DBC08E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738"/>
            <a:ext cx="4143703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#5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4DDD4-0A0B-DA41-B46D-068A29E660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1416" y="1582961"/>
            <a:ext cx="6353877" cy="43723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F41B15-BBF8-1843-BDB3-617BB73ADF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15080" y="295342"/>
            <a:ext cx="4922053" cy="224351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2BE32-D782-D84D-B62C-14E9654CE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56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8BAC-2558-6547-8A65-DF0371E2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of Show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D99AC-B8B2-C142-B199-9E2E806B2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644" y="2504872"/>
            <a:ext cx="10034155" cy="2747963"/>
          </a:xfrm>
        </p:spPr>
        <p:txBody>
          <a:bodyPr>
            <a:normAutofit/>
          </a:bodyPr>
          <a:lstStyle/>
          <a:p>
            <a:r>
              <a:rPr lang="en-US" sz="2400" dirty="0"/>
              <a:t>Defining Whim</a:t>
            </a:r>
          </a:p>
          <a:p>
            <a:r>
              <a:rPr lang="en-US" sz="2400" dirty="0"/>
              <a:t>State of Design</a:t>
            </a:r>
          </a:p>
          <a:p>
            <a:r>
              <a:rPr lang="en-US" sz="2400" dirty="0"/>
              <a:t>Category Considerations</a:t>
            </a:r>
          </a:p>
          <a:p>
            <a:r>
              <a:rPr lang="en-US" sz="2400" dirty="0"/>
              <a:t>Inspiration</a:t>
            </a:r>
          </a:p>
          <a:p>
            <a:r>
              <a:rPr lang="en-US" sz="2400" dirty="0"/>
              <a:t>Concepts</a:t>
            </a:r>
          </a:p>
          <a:p>
            <a:r>
              <a:rPr lang="en-US" sz="2400" dirty="0"/>
              <a:t>Next Steps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7B9094-01BC-164A-B317-731198FE7F52}"/>
              </a:ext>
            </a:extLst>
          </p:cNvPr>
          <p:cNvCxnSpPr/>
          <p:nvPr/>
        </p:nvCxnSpPr>
        <p:spPr>
          <a:xfrm>
            <a:off x="966831" y="2504872"/>
            <a:ext cx="0" cy="26074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CBACF-00FC-5E47-872F-283B21D7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76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44FD0-1C5C-BC4E-A2F2-373455064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the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0ED9-2D64-FE44-90A9-303863229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4872"/>
            <a:ext cx="10515600" cy="805887"/>
          </a:xfrm>
        </p:spPr>
        <p:txBody>
          <a:bodyPr>
            <a:normAutofit/>
          </a:bodyPr>
          <a:lstStyle/>
          <a:p>
            <a:r>
              <a:rPr lang="en-US" sz="1800" dirty="0"/>
              <a:t>Next Steps are up to you…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0414D5-2331-5841-8710-B7044F1CB221}"/>
              </a:ext>
            </a:extLst>
          </p:cNvPr>
          <p:cNvSpPr txBox="1">
            <a:spLocks/>
          </p:cNvSpPr>
          <p:nvPr/>
        </p:nvSpPr>
        <p:spPr>
          <a:xfrm>
            <a:off x="838200" y="6272832"/>
            <a:ext cx="2204544" cy="2435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>
                    <a:lumMod val="65000"/>
                  </a:schemeClr>
                </a:solidFill>
                <a:latin typeface="Futura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>
                    <a:lumMod val="65000"/>
                  </a:schemeClr>
                </a:solidFill>
                <a:latin typeface="Futura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>
                    <a:lumMod val="65000"/>
                  </a:schemeClr>
                </a:solidFill>
                <a:latin typeface="Futura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>
                    <a:lumMod val="65000"/>
                  </a:schemeClr>
                </a:solidFill>
                <a:latin typeface="Futura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>
                    <a:lumMod val="65000"/>
                  </a:schemeClr>
                </a:solidFill>
                <a:latin typeface="Futura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petermonkcraig.com</a:t>
            </a: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436BE-6760-294D-8248-817223D5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04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541D8-248F-C343-8720-6347A3C2B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921"/>
            <a:ext cx="5257800" cy="1325563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whim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31D17-BDCF-9A4C-A18A-C364FB335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5485"/>
            <a:ext cx="5520559" cy="3266018"/>
          </a:xfrm>
        </p:spPr>
        <p:txBody>
          <a:bodyPr>
            <a:normAutofit/>
          </a:bodyPr>
          <a:lstStyle/>
          <a:p>
            <a:r>
              <a:rPr lang="en-US" sz="1800" dirty="0"/>
              <a:t>Webster says it involves high level thought that leads to and suggests quick turns in opinion or direction.</a:t>
            </a:r>
          </a:p>
          <a:p>
            <a:endParaRPr lang="en-US" sz="1800" dirty="0"/>
          </a:p>
          <a:p>
            <a:r>
              <a:rPr lang="en-US" sz="1800" dirty="0"/>
              <a:t>It’s another way to refer to the creative process.</a:t>
            </a:r>
          </a:p>
          <a:p>
            <a:endParaRPr lang="en-US" sz="1800" dirty="0"/>
          </a:p>
          <a:p>
            <a:r>
              <a:rPr lang="en-US" sz="1800" dirty="0"/>
              <a:t>It reeks of spontaneity, adventure and exploration.</a:t>
            </a:r>
          </a:p>
          <a:p>
            <a:endParaRPr lang="en-US" sz="1800" dirty="0"/>
          </a:p>
          <a:p>
            <a:r>
              <a:rPr lang="en-US" sz="1800" dirty="0"/>
              <a:t>It can be brilliant and maddening…but always entertaining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00B382D-BEE0-FC4C-9F0C-05765FE15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048" y="713265"/>
            <a:ext cx="5049422" cy="5144814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ADAD-A93D-084E-986D-92A2ADA0A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21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72BD-8CA4-804E-97C6-AFFA13E48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921"/>
            <a:ext cx="4742793" cy="1325563"/>
          </a:xfrm>
        </p:spPr>
        <p:txBody>
          <a:bodyPr/>
          <a:lstStyle/>
          <a:p>
            <a:r>
              <a:rPr lang="en-US" dirty="0"/>
              <a:t>OK, but it’s just a logo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86CCE-5590-664F-9091-58D54F9B9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4872"/>
            <a:ext cx="5257800" cy="289744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And Picasso is just an artist.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It’s a marketing tool, first and foremost.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It can change and evolve over time as the business or organization does.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Current design trends suggest a “</a:t>
            </a:r>
            <a:r>
              <a:rPr lang="en-US" sz="1800" dirty="0" err="1"/>
              <a:t>Debranding</a:t>
            </a:r>
            <a:r>
              <a:rPr lang="en-US" sz="1800" dirty="0"/>
              <a:t>”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hlinkClick r:id="rId2"/>
              </a:rPr>
              <a:t>Read the article</a:t>
            </a:r>
            <a:endParaRPr lang="en-US" sz="1800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DBE4A8A-A6A1-B64E-9A97-519207E56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009" y="567558"/>
            <a:ext cx="3184998" cy="29856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F5653C-4F0B-014A-AF3A-84656D7288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11009" y="3553196"/>
            <a:ext cx="3184998" cy="283535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8A27B-5F73-8142-A0F2-A9C70C34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9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E3544-98DD-EF45-AA0F-AF8CF3F5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921"/>
            <a:ext cx="5257800" cy="1325563"/>
          </a:xfrm>
        </p:spPr>
        <p:txBody>
          <a:bodyPr/>
          <a:lstStyle/>
          <a:p>
            <a:r>
              <a:rPr lang="en-US" dirty="0"/>
              <a:t>Consider the physical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15D3D-AFE9-244E-8216-37B4EA716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07172"/>
            <a:ext cx="5257800" cy="36509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In my creative process, it’s crucial to be mindful of the what, where and why of the subject being invented for.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For logos, they must represent the physical as well as the theoretical.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For Whim, we are an experience (what), a theatre building (where) and a cultural expression that inspires people’s life (why).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How do we properly apply to that?</a:t>
            </a:r>
          </a:p>
        </p:txBody>
      </p:sp>
      <p:pic>
        <p:nvPicPr>
          <p:cNvPr id="5" name="Picture 4" descr="A picture containing building, ground, outdoor&#10;&#10;Description automatically generated">
            <a:extLst>
              <a:ext uri="{FF2B5EF4-FFF2-40B4-BE49-F238E27FC236}">
                <a16:creationId xmlns:a16="http://schemas.microsoft.com/office/drawing/2014/main" id="{B83757EE-11C5-534A-91A5-3690B09F0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61" b="665"/>
          <a:stretch/>
        </p:blipFill>
        <p:spPr>
          <a:xfrm>
            <a:off x="6607768" y="872359"/>
            <a:ext cx="2676174" cy="3237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E9EABC-DEA0-BF42-A81B-046D43D5BD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83942" y="2325484"/>
            <a:ext cx="2676174" cy="1784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C97CE1-2F6F-7A41-8479-ADE6097937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83942" y="872359"/>
            <a:ext cx="2676174" cy="1503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A27A6-204D-6D4F-A6D7-E428F67208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07768" y="4079765"/>
            <a:ext cx="2743200" cy="18212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7B1FD8-571A-9544-80CF-EB6C61A6FA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273432" y="4072321"/>
            <a:ext cx="2687255" cy="1823079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F501056-62B6-1E41-91BA-BAB51B631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7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C70F71-2A5F-7B46-A07F-A70A0D256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41"/>
          <a:stretch/>
        </p:blipFill>
        <p:spPr>
          <a:xfrm>
            <a:off x="1653486" y="4191290"/>
            <a:ext cx="2477867" cy="1664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17DE6-4694-D141-99CB-4A8E63E35D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59311" y="4184100"/>
            <a:ext cx="2488246" cy="1664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49DD87-09A0-9E43-9882-FB2BC764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58B39-E3E0-0842-B7AE-ED736875A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5484"/>
            <a:ext cx="5415455" cy="2747963"/>
          </a:xfrm>
        </p:spPr>
        <p:txBody>
          <a:bodyPr>
            <a:normAutofit/>
          </a:bodyPr>
          <a:lstStyle/>
          <a:p>
            <a:r>
              <a:rPr lang="en-US" sz="1800" dirty="0"/>
              <a:t>The core concept for this theatre and arts organization has been inspiration enough</a:t>
            </a:r>
          </a:p>
          <a:p>
            <a:endParaRPr lang="en-US" sz="1800" dirty="0"/>
          </a:p>
          <a:p>
            <a:r>
              <a:rPr lang="en-US" sz="1800" dirty="0"/>
              <a:t>Though…a bit messy</a:t>
            </a:r>
          </a:p>
        </p:txBody>
      </p:sp>
      <p:pic>
        <p:nvPicPr>
          <p:cNvPr id="5" name="Picture 4" descr="A picture containing text, purple, pink&#10;&#10;Description automatically generated">
            <a:extLst>
              <a:ext uri="{FF2B5EF4-FFF2-40B4-BE49-F238E27FC236}">
                <a16:creationId xmlns:a16="http://schemas.microsoft.com/office/drawing/2014/main" id="{420C521B-8F07-C142-9B46-752FA38EE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220" y="765612"/>
            <a:ext cx="2720603" cy="176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A8D766-C212-0142-A479-75EED57F48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12220" y="2527190"/>
            <a:ext cx="2720603" cy="1664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7C7EB-40A1-EF4B-A527-1DF29ABB94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530800" y="765611"/>
            <a:ext cx="3416756" cy="3426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21083C-0C81-A14D-9047-0294E354002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655516" y="4193330"/>
            <a:ext cx="2181088" cy="1664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BCE16-2198-5848-A6F9-7D26243CB0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41070" y="4193330"/>
            <a:ext cx="1862833" cy="1664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AE9826-2AFA-5044-8899-C4744D9329D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687527" y="4191290"/>
            <a:ext cx="2074708" cy="1664749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BFA51A3-421D-9C43-89C2-336E13AC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51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E88F5-B0B4-2C49-8E96-9502652F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531E-22F9-BE45-9DCF-75FBC808A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502" y="2732690"/>
            <a:ext cx="10334297" cy="23617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Logo Mark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Colors, type, etc.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Examples of use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6F6BBE-56C5-1140-9629-6F1CF1DB39BA}"/>
              </a:ext>
            </a:extLst>
          </p:cNvPr>
          <p:cNvCxnSpPr/>
          <p:nvPr/>
        </p:nvCxnSpPr>
        <p:spPr>
          <a:xfrm>
            <a:off x="966831" y="2504872"/>
            <a:ext cx="0" cy="26074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B5598-1FCD-EB41-9F68-5818493F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9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733C-7FE4-AB44-B65C-CE858D68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29301"/>
            <a:ext cx="4416972" cy="2747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Title: </a:t>
            </a:r>
            <a:r>
              <a:rPr lang="en-US" sz="1800" dirty="0">
                <a:solidFill>
                  <a:schemeClr val="tx1"/>
                </a:solidFill>
              </a:rPr>
              <a:t>Lights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 variety of potential experiences suggest an </a:t>
            </a:r>
            <a:r>
              <a:rPr lang="en-US" sz="1800" dirty="0" err="1"/>
              <a:t>avantgard</a:t>
            </a:r>
            <a:r>
              <a:rPr lang="en-US" sz="1800" dirty="0"/>
              <a:t> approach to signage and the way that can manifest into the diversity of how someone thinks about entertainment prospects.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It feels somewhat random as if they cannot decide, constantly changing ones mind. 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Various theatre lighting letters express this.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5F066-97A2-4649-B21A-A8E9621C97ED}"/>
              </a:ext>
            </a:extLst>
          </p:cNvPr>
          <p:cNvSpPr/>
          <p:nvPr/>
        </p:nvSpPr>
        <p:spPr>
          <a:xfrm>
            <a:off x="0" y="0"/>
            <a:ext cx="2007476" cy="20074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69DA2-81AB-F641-AF94-10DBC08E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738"/>
            <a:ext cx="4143703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#1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F59474E-C83B-0641-B39A-5795C73FA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549" y="803408"/>
            <a:ext cx="6695329" cy="305178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95D1C4-665C-CA4C-AB68-F2E6E835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3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3EC9A-077A-E345-ACC6-44701534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6EDC-222F-974C-A288-FB57E0A5B42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7F0E8-59B3-A748-AF8F-0DC86AA46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01" b="5453"/>
          <a:stretch/>
        </p:blipFill>
        <p:spPr>
          <a:xfrm>
            <a:off x="1944621" y="1682496"/>
            <a:ext cx="7797650" cy="26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84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777</Words>
  <Application>Microsoft Macintosh PowerPoint</Application>
  <PresentationFormat>Widescreen</PresentationFormat>
  <Paragraphs>111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Futura</vt:lpstr>
      <vt:lpstr>Futura Book</vt:lpstr>
      <vt:lpstr>FUTURA CONDENSED</vt:lpstr>
      <vt:lpstr>FUTURA CONDENSED</vt:lpstr>
      <vt:lpstr>Office Theme</vt:lpstr>
      <vt:lpstr>Whim</vt:lpstr>
      <vt:lpstr>Run of Show</vt:lpstr>
      <vt:lpstr>What is whim?</vt:lpstr>
      <vt:lpstr>OK, but it’s just a logo design</vt:lpstr>
      <vt:lpstr>Consider the physical</vt:lpstr>
      <vt:lpstr>Inspiration</vt:lpstr>
      <vt:lpstr>Concepts</vt:lpstr>
      <vt:lpstr>#1</vt:lpstr>
      <vt:lpstr>PowerPoint Presentation</vt:lpstr>
      <vt:lpstr>#1</vt:lpstr>
      <vt:lpstr>#2</vt:lpstr>
      <vt:lpstr>PowerPoint Presentation</vt:lpstr>
      <vt:lpstr>#2</vt:lpstr>
      <vt:lpstr>#3</vt:lpstr>
      <vt:lpstr>#3</vt:lpstr>
      <vt:lpstr>#4</vt:lpstr>
      <vt:lpstr>#4</vt:lpstr>
      <vt:lpstr>#5</vt:lpstr>
      <vt:lpstr>#5</vt:lpstr>
      <vt:lpstr>Thank you for the opportunity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Monk Craig</dc:creator>
  <cp:lastModifiedBy>Peter Monk Craig</cp:lastModifiedBy>
  <cp:revision>30</cp:revision>
  <dcterms:created xsi:type="dcterms:W3CDTF">2021-04-06T22:44:25Z</dcterms:created>
  <dcterms:modified xsi:type="dcterms:W3CDTF">2021-04-07T23:47:04Z</dcterms:modified>
</cp:coreProperties>
</file>